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572" y="-7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4C942-69AE-4F1D-A6C7-85C314616C80}" type="datetimeFigureOut">
              <a:rPr lang="de-DE" smtClean="0"/>
              <a:t>24.01.2018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DAF1-FBAE-4324-827C-79C991D94C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8630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4C942-69AE-4F1D-A6C7-85C314616C80}" type="datetimeFigureOut">
              <a:rPr lang="de-DE" smtClean="0"/>
              <a:t>24.01.2018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DAF1-FBAE-4324-827C-79C991D94C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1106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4C942-69AE-4F1D-A6C7-85C314616C80}" type="datetimeFigureOut">
              <a:rPr lang="de-DE" smtClean="0"/>
              <a:t>24.01.2018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DAF1-FBAE-4324-827C-79C991D94C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1769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4C942-69AE-4F1D-A6C7-85C314616C80}" type="datetimeFigureOut">
              <a:rPr lang="de-DE" smtClean="0"/>
              <a:t>24.01.2018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DAF1-FBAE-4324-827C-79C991D94C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8048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4C942-69AE-4F1D-A6C7-85C314616C80}" type="datetimeFigureOut">
              <a:rPr lang="de-DE" smtClean="0"/>
              <a:t>24.01.2018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DAF1-FBAE-4324-827C-79C991D94C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9454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4C942-69AE-4F1D-A6C7-85C314616C80}" type="datetimeFigureOut">
              <a:rPr lang="de-DE" smtClean="0"/>
              <a:t>24.01.2018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DAF1-FBAE-4324-827C-79C991D94C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8483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4C942-69AE-4F1D-A6C7-85C314616C80}" type="datetimeFigureOut">
              <a:rPr lang="de-DE" smtClean="0"/>
              <a:t>24.01.2018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DAF1-FBAE-4324-827C-79C991D94C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0268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4C942-69AE-4F1D-A6C7-85C314616C80}" type="datetimeFigureOut">
              <a:rPr lang="de-DE" smtClean="0"/>
              <a:t>24.01.2018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DAF1-FBAE-4324-827C-79C991D94C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1972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4C942-69AE-4F1D-A6C7-85C314616C80}" type="datetimeFigureOut">
              <a:rPr lang="de-DE" smtClean="0"/>
              <a:t>24.01.2018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DAF1-FBAE-4324-827C-79C991D94C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6642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4C942-69AE-4F1D-A6C7-85C314616C80}" type="datetimeFigureOut">
              <a:rPr lang="de-DE" smtClean="0"/>
              <a:t>24.01.2018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DAF1-FBAE-4324-827C-79C991D94C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9028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4C942-69AE-4F1D-A6C7-85C314616C80}" type="datetimeFigureOut">
              <a:rPr lang="de-DE" smtClean="0"/>
              <a:t>24.01.2018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DAF1-FBAE-4324-827C-79C991D94C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6508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4C942-69AE-4F1D-A6C7-85C314616C80}" type="datetimeFigureOut">
              <a:rPr lang="de-DE" smtClean="0"/>
              <a:t>24.01.2018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62DAF1-FBAE-4324-827C-79C991D94C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6574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2400" cy="1470025"/>
          </a:xfrm>
        </p:spPr>
        <p:txBody>
          <a:bodyPr/>
          <a:lstStyle/>
          <a:p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 ist wie, wo und überhaupt versichert?!</a:t>
            </a:r>
            <a:endParaRPr lang="de-D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492896"/>
            <a:ext cx="2304256" cy="4268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428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662603"/>
            <a:ext cx="9144000" cy="1152128"/>
          </a:xfrm>
        </p:spPr>
        <p:txBody>
          <a:bodyPr>
            <a:noAutofit/>
          </a:bodyPr>
          <a:lstStyle/>
          <a:p>
            <a:r>
              <a:rPr lang="de-DE" sz="2500" dirty="0" smtClean="0"/>
              <a:t>Das DRFZ ist bei der BGW versichert,</a:t>
            </a:r>
            <a:r>
              <a:rPr lang="de-DE" sz="2500" dirty="0"/>
              <a:t/>
            </a:r>
            <a:br>
              <a:rPr lang="de-DE" sz="2500" dirty="0"/>
            </a:br>
            <a:r>
              <a:rPr lang="de-DE" sz="2500" dirty="0" smtClean="0"/>
              <a:t>„</a:t>
            </a:r>
            <a:r>
              <a:rPr lang="de-DE" sz="2500" b="1" u="sng" dirty="0" smtClean="0"/>
              <a:t>B</a:t>
            </a:r>
            <a:r>
              <a:rPr lang="de-DE" sz="2500" dirty="0" smtClean="0"/>
              <a:t>erufsgenossenschaft für </a:t>
            </a:r>
            <a:r>
              <a:rPr lang="de-DE" sz="2500" b="1" u="sng" dirty="0" smtClean="0"/>
              <a:t>G</a:t>
            </a:r>
            <a:r>
              <a:rPr lang="de-DE" sz="2500" dirty="0" smtClean="0"/>
              <a:t>esundheitsdienst und </a:t>
            </a:r>
            <a:r>
              <a:rPr lang="de-DE" sz="2500" b="1" u="sng" dirty="0" smtClean="0"/>
              <a:t>W</a:t>
            </a:r>
            <a:r>
              <a:rPr lang="de-DE" sz="2500" dirty="0" smtClean="0"/>
              <a:t>ohlfahrtspflege“</a:t>
            </a:r>
            <a:endParaRPr lang="de-DE" sz="2500" dirty="0"/>
          </a:p>
        </p:txBody>
      </p:sp>
      <p:sp>
        <p:nvSpPr>
          <p:cNvPr id="5" name="Textfeld 4"/>
          <p:cNvSpPr txBox="1"/>
          <p:nvPr/>
        </p:nvSpPr>
        <p:spPr>
          <a:xfrm>
            <a:off x="1907704" y="178073"/>
            <a:ext cx="51125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5400" u="sng" dirty="0" smtClean="0"/>
              <a:t>Allgemein</a:t>
            </a:r>
            <a:endParaRPr lang="de-DE" sz="5400" u="sng" dirty="0"/>
          </a:p>
        </p:txBody>
      </p:sp>
      <p:sp>
        <p:nvSpPr>
          <p:cNvPr id="7" name="Textfeld 6"/>
          <p:cNvSpPr txBox="1"/>
          <p:nvPr/>
        </p:nvSpPr>
        <p:spPr>
          <a:xfrm>
            <a:off x="5254312" y="3068960"/>
            <a:ext cx="3157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 dirty="0" smtClean="0">
                <a:solidFill>
                  <a:srgbClr val="FF0000"/>
                </a:solidFill>
              </a:rPr>
              <a:t>Merken für den Durchgangsarzt</a:t>
            </a:r>
            <a:endParaRPr lang="de-DE" i="1" dirty="0">
              <a:solidFill>
                <a:srgbClr val="FF0000"/>
              </a:solidFill>
            </a:endParaRPr>
          </a:p>
        </p:txBody>
      </p:sp>
      <p:sp>
        <p:nvSpPr>
          <p:cNvPr id="8" name="Rechteckiger Pfeil 7"/>
          <p:cNvSpPr/>
          <p:nvPr/>
        </p:nvSpPr>
        <p:spPr>
          <a:xfrm rot="10800000" flipH="1">
            <a:off x="4483500" y="2814731"/>
            <a:ext cx="792088" cy="537858"/>
          </a:xfrm>
          <a:prstGeom prst="bentArrow">
            <a:avLst>
              <a:gd name="adj1" fmla="val 25000"/>
              <a:gd name="adj2" fmla="val 25000"/>
              <a:gd name="adj3" fmla="val 50000"/>
              <a:gd name="adj4" fmla="val 43750"/>
            </a:avLst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215900" y="4221088"/>
            <a:ext cx="8676580" cy="95410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 smtClean="0"/>
              <a:t>Versichert sind alle, die ein Vertragsverhältnis mit dem DRFZ haben.</a:t>
            </a:r>
            <a:endParaRPr lang="de-DE" sz="2800" b="1" dirty="0"/>
          </a:p>
        </p:txBody>
      </p:sp>
      <p:sp>
        <p:nvSpPr>
          <p:cNvPr id="10" name="AutoShape 2" descr="BGW online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1" name="AutoShape 4" descr="BGW online"/>
          <p:cNvSpPr>
            <a:spLocks noChangeAspect="1" noChangeArrowheads="1"/>
          </p:cNvSpPr>
          <p:nvPr/>
        </p:nvSpPr>
        <p:spPr bwMode="auto">
          <a:xfrm>
            <a:off x="215900" y="15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2" name="AutoShape 6" descr="https://www.bgw-online.de/SiteGlobals/StyleBundles/Bilder/BGWonline/master/bgw_logo_normal.png?__blob=normal&amp;v=6"/>
          <p:cNvSpPr>
            <a:spLocks noChangeAspect="1" noChangeArrowheads="1"/>
          </p:cNvSpPr>
          <p:nvPr/>
        </p:nvSpPr>
        <p:spPr bwMode="auto">
          <a:xfrm>
            <a:off x="368300" y="1682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3" name="AutoShape 8" descr="https://www.bgw-online.de/SiteGlobals/StyleBundles/Bilder/BGWonline/master/bgw_logo_normal.png?__blob=normal&amp;v=6"/>
          <p:cNvSpPr>
            <a:spLocks noChangeAspect="1" noChangeArrowheads="1"/>
          </p:cNvSpPr>
          <p:nvPr/>
        </p:nvSpPr>
        <p:spPr bwMode="auto">
          <a:xfrm>
            <a:off x="520700" y="3206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14" name="Grafik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1196752"/>
            <a:ext cx="1771154" cy="984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3786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251520" y="404664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4032250" algn="l"/>
              </a:tabLst>
            </a:pPr>
            <a:r>
              <a:rPr lang="de-DE" u="sng" dirty="0" smtClean="0"/>
              <a:t>Was ist ein Arbeitsunfall:</a:t>
            </a:r>
            <a:r>
              <a:rPr lang="de-DE" dirty="0" smtClean="0"/>
              <a:t>	Ein Unfall, der während der Arbeit oder auf 	dem direkten Weg zur und von der Arbeit 	geschieht, sowie der Weg zum Mittagessen	 	</a:t>
            </a:r>
            <a:r>
              <a:rPr lang="de-DE" dirty="0" smtClean="0"/>
              <a:t>und </a:t>
            </a:r>
            <a:r>
              <a:rPr lang="de-DE" dirty="0" smtClean="0"/>
              <a:t>zurück.</a:t>
            </a:r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244688" y="1792256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4032250" algn="l"/>
              </a:tabLst>
            </a:pPr>
            <a:r>
              <a:rPr lang="de-DE" u="sng" dirty="0" smtClean="0"/>
              <a:t>Wann ist ein </a:t>
            </a:r>
            <a:r>
              <a:rPr lang="de-DE" u="sng" dirty="0"/>
              <a:t>U</a:t>
            </a:r>
            <a:r>
              <a:rPr lang="de-DE" u="sng" dirty="0" smtClean="0"/>
              <a:t>nfallbogen auszufüllen: </a:t>
            </a:r>
            <a:r>
              <a:rPr lang="de-DE" dirty="0" smtClean="0"/>
              <a:t>	Nach einem Unfall mit einem Besuch beim 		Durchgangsarzt. Alle anderen „harmloseren“ 	Unfälle müssen ins Verbandsbuch eingetragen 	werden.	</a:t>
            </a:r>
            <a:endParaRPr lang="de-DE" dirty="0"/>
          </a:p>
        </p:txBody>
      </p:sp>
      <p:sp>
        <p:nvSpPr>
          <p:cNvPr id="7" name="Textfeld 6"/>
          <p:cNvSpPr txBox="1"/>
          <p:nvPr/>
        </p:nvSpPr>
        <p:spPr>
          <a:xfrm>
            <a:off x="251520" y="3284984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4032250" algn="l"/>
              </a:tabLst>
            </a:pPr>
            <a:r>
              <a:rPr lang="de-DE" u="sng" dirty="0" smtClean="0"/>
              <a:t>Wer ist unserer Durchgangsarzt:</a:t>
            </a:r>
            <a:r>
              <a:rPr lang="de-DE" dirty="0" smtClean="0"/>
              <a:t>	Die Charité Notaufnahme in der </a:t>
            </a:r>
          </a:p>
          <a:p>
            <a:pPr>
              <a:tabLst>
                <a:tab pos="4032250" algn="l"/>
              </a:tabLst>
            </a:pPr>
            <a:r>
              <a:rPr lang="de-DE" dirty="0"/>
              <a:t>	</a:t>
            </a:r>
            <a:r>
              <a:rPr lang="de-DE" dirty="0" smtClean="0"/>
              <a:t>Philippstraße 12, 10117 Berlin</a:t>
            </a:r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251520" y="5301208"/>
            <a:ext cx="32770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u="sng" dirty="0" smtClean="0"/>
              <a:t>Wo finde ich einen Unfallbogen/ </a:t>
            </a:r>
          </a:p>
          <a:p>
            <a:r>
              <a:rPr lang="de-DE" u="sng" dirty="0" smtClean="0"/>
              <a:t>wo gebe ich ihnen ab:</a:t>
            </a:r>
            <a:endParaRPr lang="de-DE" u="sng" dirty="0"/>
          </a:p>
        </p:txBody>
      </p:sp>
      <p:sp>
        <p:nvSpPr>
          <p:cNvPr id="9" name="Textfeld 8"/>
          <p:cNvSpPr txBox="1"/>
          <p:nvPr/>
        </p:nvSpPr>
        <p:spPr>
          <a:xfrm>
            <a:off x="4283968" y="5301208"/>
            <a:ext cx="47941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Im Intranet unter Job </a:t>
            </a:r>
            <a:r>
              <a:rPr lang="de-DE" dirty="0" err="1"/>
              <a:t>S</a:t>
            </a:r>
            <a:r>
              <a:rPr lang="de-DE" dirty="0" err="1" smtClean="0"/>
              <a:t>afety</a:t>
            </a:r>
            <a:r>
              <a:rPr lang="de-DE" dirty="0" smtClean="0"/>
              <a:t>, Arbeitsunfälle oder in der Personalstelle, bei der auch der ausgefüllte Bogen eingereicht werden muss. </a:t>
            </a:r>
            <a:endParaRPr lang="de-DE" dirty="0"/>
          </a:p>
        </p:txBody>
      </p:sp>
      <p:sp>
        <p:nvSpPr>
          <p:cNvPr id="13" name="Textfeld 12"/>
          <p:cNvSpPr txBox="1"/>
          <p:nvPr/>
        </p:nvSpPr>
        <p:spPr>
          <a:xfrm>
            <a:off x="251520" y="4221088"/>
            <a:ext cx="40822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u="sng" dirty="0" smtClean="0"/>
              <a:t>Wer kann mich nach dem Durchgangsarzt</a:t>
            </a:r>
          </a:p>
          <a:p>
            <a:r>
              <a:rPr lang="de-DE" u="sng" dirty="0"/>
              <a:t>w</a:t>
            </a:r>
            <a:r>
              <a:rPr lang="de-DE" u="sng" dirty="0" smtClean="0"/>
              <a:t>eiter behandeln, wenn nötig:</a:t>
            </a:r>
            <a:endParaRPr lang="de-DE" u="sng" dirty="0"/>
          </a:p>
        </p:txBody>
      </p:sp>
      <p:sp>
        <p:nvSpPr>
          <p:cNvPr id="14" name="Textfeld 13"/>
          <p:cNvSpPr txBox="1"/>
          <p:nvPr/>
        </p:nvSpPr>
        <p:spPr>
          <a:xfrm>
            <a:off x="4283968" y="4230504"/>
            <a:ext cx="3201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Ein Arzt deiner Wahl (Hausarzt)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77044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feld 9"/>
          <p:cNvSpPr txBox="1"/>
          <p:nvPr/>
        </p:nvSpPr>
        <p:spPr>
          <a:xfrm>
            <a:off x="251520" y="577711"/>
            <a:ext cx="864096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u="sng" dirty="0" smtClean="0"/>
              <a:t>Wer muss von meinem Unfall wissen:</a:t>
            </a:r>
            <a:r>
              <a:rPr lang="de-DE" dirty="0"/>
              <a:t>	</a:t>
            </a:r>
            <a:r>
              <a:rPr lang="de-DE" dirty="0" smtClean="0"/>
              <a:t>	Nach Arbeitsschutzgesetzt, </a:t>
            </a:r>
            <a:r>
              <a:rPr lang="de-DE" dirty="0"/>
              <a:t>§5 Abs.1 EFZG  </a:t>
            </a:r>
            <a:r>
              <a:rPr lang="de-DE" dirty="0" smtClean="0"/>
              <a:t>					ist </a:t>
            </a:r>
            <a:r>
              <a:rPr lang="de-DE" dirty="0"/>
              <a:t>jeder </a:t>
            </a:r>
            <a:r>
              <a:rPr lang="de-DE" dirty="0" smtClean="0"/>
              <a:t>arbeitsunfähig erkrankte 						Arbeitnehmer gesetzlich verpflichtet 						seinem </a:t>
            </a:r>
            <a:r>
              <a:rPr lang="de-DE" dirty="0"/>
              <a:t>Arbeitgeber </a:t>
            </a:r>
            <a:r>
              <a:rPr lang="de-DE" u="sng" dirty="0" smtClean="0"/>
              <a:t>(Bei uns die</a:t>
            </a:r>
            <a:r>
              <a:rPr lang="de-DE" dirty="0" smtClean="0"/>
              <a:t>						</a:t>
            </a:r>
            <a:r>
              <a:rPr lang="de-DE" u="sng" dirty="0" smtClean="0"/>
              <a:t>Personalstelle</a:t>
            </a:r>
            <a:r>
              <a:rPr lang="de-DE" u="sng" dirty="0"/>
              <a:t>)</a:t>
            </a:r>
            <a:r>
              <a:rPr lang="de-DE" dirty="0"/>
              <a:t> die Arbeitsunfähigkeit und </a:t>
            </a:r>
            <a:r>
              <a:rPr lang="de-DE" dirty="0" smtClean="0"/>
              <a:t>					deren voraussichtliche Dauer 						un</a:t>
            </a:r>
            <a:r>
              <a:rPr lang="de-DE" u="sng" dirty="0" smtClean="0"/>
              <a:t>verzüglich </a:t>
            </a:r>
            <a:r>
              <a:rPr lang="de-DE" dirty="0" smtClean="0"/>
              <a:t>mitzuteilen </a:t>
            </a:r>
            <a:r>
              <a:rPr lang="de-DE" dirty="0"/>
              <a:t>- </a:t>
            </a:r>
            <a:r>
              <a:rPr lang="de-DE" dirty="0" smtClean="0"/>
              <a:t>im </a:t>
            </a:r>
            <a:r>
              <a:rPr lang="de-DE" dirty="0"/>
              <a:t>Normalfall </a:t>
            </a:r>
            <a:r>
              <a:rPr lang="de-DE" dirty="0" smtClean="0"/>
              <a:t>					am </a:t>
            </a:r>
            <a:r>
              <a:rPr lang="de-DE" dirty="0"/>
              <a:t>ersten </a:t>
            </a:r>
            <a:r>
              <a:rPr lang="de-DE" dirty="0" smtClean="0"/>
              <a:t>Tag in </a:t>
            </a:r>
            <a:r>
              <a:rPr lang="de-DE" dirty="0"/>
              <a:t>den ersten </a:t>
            </a:r>
            <a:r>
              <a:rPr lang="de-DE" dirty="0" smtClean="0"/>
              <a:t>							Betriebsstunden</a:t>
            </a:r>
            <a:r>
              <a:rPr lang="de-DE" dirty="0"/>
              <a:t>. Ebenso ist </a:t>
            </a:r>
            <a:r>
              <a:rPr lang="de-DE" dirty="0" smtClean="0"/>
              <a:t>die </a:t>
            </a:r>
            <a:r>
              <a:rPr lang="de-DE" dirty="0"/>
              <a:t>für den </a:t>
            </a:r>
            <a:r>
              <a:rPr lang="de-DE" dirty="0" smtClean="0"/>
              <a:t>					Arbeitgeber bestimmte Ausfertigung 						(Krankschreibung) der 							Arbeitsunfähigkeitsbescheinigung 						</a:t>
            </a:r>
            <a:r>
              <a:rPr lang="de-DE" u="sng" dirty="0" smtClean="0"/>
              <a:t>unverzüglich</a:t>
            </a:r>
            <a:r>
              <a:rPr lang="de-DE" dirty="0" smtClean="0"/>
              <a:t> </a:t>
            </a:r>
            <a:r>
              <a:rPr lang="de-DE" dirty="0"/>
              <a:t>bei </a:t>
            </a:r>
            <a:r>
              <a:rPr lang="de-DE" dirty="0" smtClean="0"/>
              <a:t>der </a:t>
            </a:r>
            <a:r>
              <a:rPr lang="de-DE" dirty="0"/>
              <a:t>Personalstelle </a:t>
            </a:r>
            <a:r>
              <a:rPr lang="de-DE" dirty="0" smtClean="0"/>
              <a:t>						einzureichen</a:t>
            </a:r>
            <a:r>
              <a:rPr lang="de-DE" dirty="0"/>
              <a:t>.</a:t>
            </a:r>
          </a:p>
          <a:p>
            <a:r>
              <a:rPr lang="de-DE" dirty="0" smtClean="0"/>
              <a:t>	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06683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3495352" y="4797152"/>
            <a:ext cx="54598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</a:lstStyle>
          <a:p>
            <a:r>
              <a:rPr lang="de-DE" dirty="0" smtClean="0"/>
              <a:t>Der Versicherungsschutz entfällt, wenn einzelne Beschäftigte oder ein Teil der Gruppe sich alternativ zum genehmigten Programm entfernen!</a:t>
            </a:r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251520" y="260648"/>
            <a:ext cx="86409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000" u="sng" dirty="0" smtClean="0"/>
              <a:t>Betriebsausflüge/ Dienstgänge:</a:t>
            </a:r>
            <a:endParaRPr lang="de-DE" sz="4000" u="sng" dirty="0"/>
          </a:p>
        </p:txBody>
      </p:sp>
      <p:sp>
        <p:nvSpPr>
          <p:cNvPr id="2" name="Textfeld 1"/>
          <p:cNvSpPr txBox="1"/>
          <p:nvPr/>
        </p:nvSpPr>
        <p:spPr>
          <a:xfrm>
            <a:off x="107504" y="1245985"/>
            <a:ext cx="32559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u="sng" dirty="0" smtClean="0"/>
              <a:t>Wann bin ich versichert?</a:t>
            </a:r>
            <a:endParaRPr lang="de-DE" u="sng" dirty="0"/>
          </a:p>
        </p:txBody>
      </p:sp>
      <p:sp>
        <p:nvSpPr>
          <p:cNvPr id="6" name="Textfeld 5"/>
          <p:cNvSpPr txBox="1"/>
          <p:nvPr/>
        </p:nvSpPr>
        <p:spPr>
          <a:xfrm>
            <a:off x="107504" y="3153742"/>
            <a:ext cx="3168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u="sng" dirty="0" smtClean="0"/>
              <a:t>Wo beginnt und wo  endet mein Versicherungsschutz</a:t>
            </a:r>
            <a:r>
              <a:rPr lang="de-DE" dirty="0" smtClean="0"/>
              <a:t>?</a:t>
            </a:r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3347864" y="3153742"/>
            <a:ext cx="54135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Der Versicherungsschutz </a:t>
            </a:r>
            <a:r>
              <a:rPr lang="de-DE" dirty="0" smtClean="0"/>
              <a:t>umfasst </a:t>
            </a:r>
            <a:r>
              <a:rPr lang="de-DE" dirty="0"/>
              <a:t>den </a:t>
            </a:r>
            <a:r>
              <a:rPr lang="de-DE" u="sng" dirty="0"/>
              <a:t>direkten</a:t>
            </a:r>
            <a:r>
              <a:rPr lang="de-DE" dirty="0"/>
              <a:t> </a:t>
            </a:r>
            <a:r>
              <a:rPr lang="de-DE" dirty="0" smtClean="0"/>
              <a:t>Hin- und Rückweg von Dienstgängen,  offiziellen Veranstaltungen oder Betriebsausflügen.</a:t>
            </a:r>
            <a:endParaRPr lang="de-DE" dirty="0"/>
          </a:p>
        </p:txBody>
      </p:sp>
      <p:sp>
        <p:nvSpPr>
          <p:cNvPr id="9" name="Textfeld 8"/>
          <p:cNvSpPr txBox="1"/>
          <p:nvPr/>
        </p:nvSpPr>
        <p:spPr>
          <a:xfrm>
            <a:off x="49719" y="4797152"/>
            <a:ext cx="2705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u="sng" dirty="0" smtClean="0"/>
              <a:t>Was sollte man </a:t>
            </a:r>
            <a:r>
              <a:rPr lang="de-DE" u="sng" dirty="0"/>
              <a:t>B</a:t>
            </a:r>
            <a:r>
              <a:rPr lang="de-DE" u="sng" dirty="0" smtClean="0"/>
              <a:t>edenken?</a:t>
            </a:r>
            <a:endParaRPr lang="de-DE" u="sng" dirty="0"/>
          </a:p>
        </p:txBody>
      </p:sp>
      <p:sp>
        <p:nvSpPr>
          <p:cNvPr id="10" name="Textfeld 9"/>
          <p:cNvSpPr txBox="1"/>
          <p:nvPr/>
        </p:nvSpPr>
        <p:spPr>
          <a:xfrm>
            <a:off x="3306558" y="1262119"/>
            <a:ext cx="58374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Betriebsausflüge müssen von der Leitung des Institutes genehmigt  werden  und Dienstgänge innerhalb der Arbeitszeit im Ausgangsbuch an der Pforte eingetragen werden.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71883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411760" y="3212976"/>
            <a:ext cx="52229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Herr Schnurre </a:t>
            </a:r>
            <a:r>
              <a:rPr lang="de-DE" sz="1400" i="1" dirty="0" smtClean="0"/>
              <a:t>(Personalangelegenheiten)</a:t>
            </a:r>
            <a:r>
              <a:rPr lang="de-DE" i="1" dirty="0" smtClean="0"/>
              <a:t>:	</a:t>
            </a:r>
            <a:r>
              <a:rPr lang="de-DE" dirty="0" smtClean="0"/>
              <a:t>	-613</a:t>
            </a:r>
          </a:p>
          <a:p>
            <a:r>
              <a:rPr lang="de-DE" dirty="0" smtClean="0"/>
              <a:t>Herr Günther (</a:t>
            </a:r>
            <a:r>
              <a:rPr lang="de-DE" sz="1400" dirty="0" smtClean="0"/>
              <a:t>FASI)</a:t>
            </a:r>
            <a:r>
              <a:rPr lang="de-DE" dirty="0" smtClean="0"/>
              <a:t>:				-722</a:t>
            </a:r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276042" y="588825"/>
            <a:ext cx="36953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b="1" dirty="0" smtClean="0"/>
              <a:t>Noch offene Fragen?</a:t>
            </a:r>
            <a:endParaRPr lang="de-DE" sz="3200" b="1" dirty="0"/>
          </a:p>
        </p:txBody>
      </p:sp>
      <p:sp>
        <p:nvSpPr>
          <p:cNvPr id="4" name="Textfeld 3"/>
          <p:cNvSpPr txBox="1"/>
          <p:nvPr/>
        </p:nvSpPr>
        <p:spPr>
          <a:xfrm>
            <a:off x="288626" y="2132856"/>
            <a:ext cx="29892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 smtClean="0"/>
              <a:t>Bitte ruft uns an:</a:t>
            </a:r>
            <a:endParaRPr lang="de-DE" sz="3200" dirty="0"/>
          </a:p>
        </p:txBody>
      </p:sp>
    </p:spTree>
    <p:extLst>
      <p:ext uri="{BB962C8B-B14F-4D97-AF65-F5344CB8AC3E}">
        <p14:creationId xmlns:p14="http://schemas.microsoft.com/office/powerpoint/2010/main" val="2762563059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ategorie xmlns="b84e15fe-83c5-4c0a-9202-d2c93f9d3bfc">Arbeitsunfall</Kategori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1B0BC92BCA9454CBBC355E2BC9825F0" ma:contentTypeVersion="2" ma:contentTypeDescription="Create a new document." ma:contentTypeScope="" ma:versionID="0b5fd5fa7c7dd3b033d07ab793d433a7">
  <xsd:schema xmlns:xsd="http://www.w3.org/2001/XMLSchema" xmlns:xs="http://www.w3.org/2001/XMLSchema" xmlns:p="http://schemas.microsoft.com/office/2006/metadata/properties" xmlns:ns2="b84e15fe-83c5-4c0a-9202-d2c93f9d3bfc" targetNamespace="http://schemas.microsoft.com/office/2006/metadata/properties" ma:root="true" ma:fieldsID="35aa14907431c2867528c3495a714bc0" ns2:_="">
    <xsd:import namespace="b84e15fe-83c5-4c0a-9202-d2c93f9d3bfc"/>
    <xsd:element name="properties">
      <xsd:complexType>
        <xsd:sequence>
          <xsd:element name="documentManagement">
            <xsd:complexType>
              <xsd:all>
                <xsd:element ref="ns2:Kategorie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4e15fe-83c5-4c0a-9202-d2c93f9d3bfc" elementFormDefault="qualified">
    <xsd:import namespace="http://schemas.microsoft.com/office/2006/documentManagement/types"/>
    <xsd:import namespace="http://schemas.microsoft.com/office/infopath/2007/PartnerControls"/>
    <xsd:element name="Kategorie" ma:index="8" ma:displayName="Kategorie" ma:default="Chemikalien" ma:format="Dropdown" ma:internalName="Kategorie">
      <xsd:simpleType>
        <xsd:restriction base="dms:Choice">
          <xsd:enumeration value="Unterweisungen"/>
          <xsd:enumeration value="Brandschutz"/>
          <xsd:enumeration value="Mutterschutz"/>
          <xsd:enumeration value="Chemikalien"/>
          <xsd:enumeration value="Betriebsanweisungen"/>
          <xsd:enumeration value="Gesetze+Verordnungen"/>
          <xsd:enumeration value="ErsteHilfe"/>
          <xsd:enumeration value="Radiation_Protection"/>
          <xsd:enumeration value="Gefahrstoffregister"/>
          <xsd:enumeration value="Arbeitsunfall"/>
          <xsd:enumeration value="Hygiene+Hautschutz"/>
          <xsd:enumeration value="Büroarbeitsplätze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8BD37D0-FEE4-4934-BBB0-2D702E6D8575}"/>
</file>

<file path=customXml/itemProps2.xml><?xml version="1.0" encoding="utf-8"?>
<ds:datastoreItem xmlns:ds="http://schemas.openxmlformats.org/officeDocument/2006/customXml" ds:itemID="{2750ECB7-3F94-421F-9C64-85673924D690}"/>
</file>

<file path=customXml/itemProps3.xml><?xml version="1.0" encoding="utf-8"?>
<ds:datastoreItem xmlns:ds="http://schemas.openxmlformats.org/officeDocument/2006/customXml" ds:itemID="{CA8ECA0F-C147-4027-B804-834AAEBC256A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203</Words>
  <Application>Microsoft Office PowerPoint</Application>
  <PresentationFormat>Bildschirmpräsentation 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7" baseType="lpstr">
      <vt:lpstr>Larissa</vt:lpstr>
      <vt:lpstr>Wer ist wie, wo und überhaupt versichert?!</vt:lpstr>
      <vt:lpstr>Das DRFZ ist bei der BGW versichert, „Berufsgenossenschaft für Gesundheitsdienst und Wohlfahrtspflege“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Wer ist wie, wo, wohin und überhaupt Versichert?!</dc:title>
  <dc:creator>temp</dc:creator>
  <cp:lastModifiedBy>temp</cp:lastModifiedBy>
  <cp:revision>48</cp:revision>
  <dcterms:created xsi:type="dcterms:W3CDTF">2017-07-19T08:01:46Z</dcterms:created>
  <dcterms:modified xsi:type="dcterms:W3CDTF">2018-01-24T13:46:28Z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0x01010071B0BC92BCA9454CBBC355E2BC9825F0</vt:lpwstr>
  </property>
</Properties>
</file>